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4" r:id="rId6"/>
    <p:sldId id="266" r:id="rId7"/>
    <p:sldId id="260" r:id="rId8"/>
    <p:sldId id="261" r:id="rId9"/>
    <p:sldId id="262" r:id="rId10"/>
    <p:sldId id="263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2"/>
    <p:restoredTop sz="92458"/>
  </p:normalViewPr>
  <p:slideViewPr>
    <p:cSldViewPr snapToGrid="0">
      <p:cViewPr varScale="1">
        <p:scale>
          <a:sx n="81" d="100"/>
          <a:sy n="81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8AEB1-5E42-4EA5-889B-4BC4747FF9A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1C4F01-3022-4017-9F98-48ADEA951F8A}">
      <dgm:prSet/>
      <dgm:spPr/>
      <dgm:t>
        <a:bodyPr/>
        <a:lstStyle/>
        <a:p>
          <a:r>
            <a:rPr lang="en-AU" dirty="0"/>
            <a:t>The number of </a:t>
          </a:r>
          <a:r>
            <a:rPr lang="en-AU" b="0" dirty="0"/>
            <a:t>countries producing (exporting) coffee and what volume?	</a:t>
          </a:r>
          <a:endParaRPr lang="en-US" dirty="0"/>
        </a:p>
      </dgm:t>
    </dgm:pt>
    <dgm:pt modelId="{E1001250-BBCA-4A0D-8297-6C58A2C207B9}" type="parTrans" cxnId="{8AAF756B-50DC-4CBF-BB43-73E40AC61053}">
      <dgm:prSet/>
      <dgm:spPr/>
      <dgm:t>
        <a:bodyPr/>
        <a:lstStyle/>
        <a:p>
          <a:endParaRPr lang="en-US"/>
        </a:p>
      </dgm:t>
    </dgm:pt>
    <dgm:pt modelId="{77FE3850-756C-466F-B131-38568F3F0BEE}" type="sibTrans" cxnId="{8AAF756B-50DC-4CBF-BB43-73E40AC61053}">
      <dgm:prSet/>
      <dgm:spPr/>
      <dgm:t>
        <a:bodyPr/>
        <a:lstStyle/>
        <a:p>
          <a:endParaRPr lang="en-US"/>
        </a:p>
      </dgm:t>
    </dgm:pt>
    <dgm:pt modelId="{FB869F56-FAFE-4C4F-89BD-66A2AE0F949A}">
      <dgm:prSet/>
      <dgm:spPr/>
      <dgm:t>
        <a:bodyPr/>
        <a:lstStyle/>
        <a:p>
          <a:r>
            <a:rPr lang="en-AU" dirty="0"/>
            <a:t>The number of </a:t>
          </a:r>
          <a:r>
            <a:rPr lang="en-AU" b="0" dirty="0"/>
            <a:t>countries buying (importing) coffee and what volume?</a:t>
          </a:r>
          <a:endParaRPr lang="en-US" dirty="0"/>
        </a:p>
      </dgm:t>
    </dgm:pt>
    <dgm:pt modelId="{2876D8E1-965A-49C4-A6DC-C9883CD8E146}" type="parTrans" cxnId="{BDF9C64A-7F7D-4BE6-9F86-D5A77A39A02B}">
      <dgm:prSet/>
      <dgm:spPr/>
      <dgm:t>
        <a:bodyPr/>
        <a:lstStyle/>
        <a:p>
          <a:endParaRPr lang="en-US"/>
        </a:p>
      </dgm:t>
    </dgm:pt>
    <dgm:pt modelId="{1FE26F00-37E3-46CF-B899-6DD4D4FFFDCE}" type="sibTrans" cxnId="{BDF9C64A-7F7D-4BE6-9F86-D5A77A39A02B}">
      <dgm:prSet/>
      <dgm:spPr/>
      <dgm:t>
        <a:bodyPr/>
        <a:lstStyle/>
        <a:p>
          <a:endParaRPr lang="en-US"/>
        </a:p>
      </dgm:t>
    </dgm:pt>
    <dgm:pt modelId="{CE11D443-5991-42CC-9B3B-2755B71F948E}">
      <dgm:prSet/>
      <dgm:spPr/>
      <dgm:t>
        <a:bodyPr/>
        <a:lstStyle/>
        <a:p>
          <a:r>
            <a:rPr lang="en-AU" dirty="0"/>
            <a:t>Price paid to growers.</a:t>
          </a:r>
          <a:endParaRPr lang="en-US" dirty="0"/>
        </a:p>
      </dgm:t>
    </dgm:pt>
    <dgm:pt modelId="{BB7E11D1-18C4-46D0-95DE-750CE616A6C3}" type="parTrans" cxnId="{E4BD5BB9-E722-4724-AED0-352F9D08AC26}">
      <dgm:prSet/>
      <dgm:spPr/>
      <dgm:t>
        <a:bodyPr/>
        <a:lstStyle/>
        <a:p>
          <a:endParaRPr lang="en-US"/>
        </a:p>
      </dgm:t>
    </dgm:pt>
    <dgm:pt modelId="{F549670A-09CE-4199-BDE4-9E07401FD812}" type="sibTrans" cxnId="{E4BD5BB9-E722-4724-AED0-352F9D08AC26}">
      <dgm:prSet/>
      <dgm:spPr/>
      <dgm:t>
        <a:bodyPr/>
        <a:lstStyle/>
        <a:p>
          <a:endParaRPr lang="en-US"/>
        </a:p>
      </dgm:t>
    </dgm:pt>
    <dgm:pt modelId="{52F4C12D-79F6-4410-96B6-64C7D7DB024C}">
      <dgm:prSet/>
      <dgm:spPr/>
      <dgm:t>
        <a:bodyPr/>
        <a:lstStyle/>
        <a:p>
          <a:r>
            <a:rPr lang="en-AU" b="0" dirty="0"/>
            <a:t>Retail price.	</a:t>
          </a:r>
          <a:endParaRPr lang="en-US" dirty="0"/>
        </a:p>
      </dgm:t>
    </dgm:pt>
    <dgm:pt modelId="{8770F554-142A-4E00-AB27-FE19C304F465}" type="parTrans" cxnId="{2052C3DD-9C02-4CE5-B8DA-4CD4FF5B05C4}">
      <dgm:prSet/>
      <dgm:spPr/>
      <dgm:t>
        <a:bodyPr/>
        <a:lstStyle/>
        <a:p>
          <a:endParaRPr lang="en-US"/>
        </a:p>
      </dgm:t>
    </dgm:pt>
    <dgm:pt modelId="{F427FF87-B5E3-4BF0-A504-7251002B4517}" type="sibTrans" cxnId="{2052C3DD-9C02-4CE5-B8DA-4CD4FF5B05C4}">
      <dgm:prSet/>
      <dgm:spPr/>
      <dgm:t>
        <a:bodyPr/>
        <a:lstStyle/>
        <a:p>
          <a:endParaRPr lang="en-US"/>
        </a:p>
      </dgm:t>
    </dgm:pt>
    <dgm:pt modelId="{5FDAC3C2-2052-8548-8885-C2C510FF1E1E}" type="pres">
      <dgm:prSet presAssocID="{8148AEB1-5E42-4EA5-889B-4BC4747FF9AF}" presName="outerComposite" presStyleCnt="0">
        <dgm:presLayoutVars>
          <dgm:chMax val="5"/>
          <dgm:dir/>
          <dgm:resizeHandles val="exact"/>
        </dgm:presLayoutVars>
      </dgm:prSet>
      <dgm:spPr/>
    </dgm:pt>
    <dgm:pt modelId="{6579E61C-6219-0B40-A0DD-28A5D45D718C}" type="pres">
      <dgm:prSet presAssocID="{8148AEB1-5E42-4EA5-889B-4BC4747FF9AF}" presName="dummyMaxCanvas" presStyleCnt="0">
        <dgm:presLayoutVars/>
      </dgm:prSet>
      <dgm:spPr/>
    </dgm:pt>
    <dgm:pt modelId="{33CF03A8-82E3-B64B-86AD-944EBDB941A2}" type="pres">
      <dgm:prSet presAssocID="{8148AEB1-5E42-4EA5-889B-4BC4747FF9AF}" presName="FourNodes_1" presStyleLbl="node1" presStyleIdx="0" presStyleCnt="4">
        <dgm:presLayoutVars>
          <dgm:bulletEnabled val="1"/>
        </dgm:presLayoutVars>
      </dgm:prSet>
      <dgm:spPr/>
    </dgm:pt>
    <dgm:pt modelId="{611D3515-0E86-D244-87C3-C4DB1AC1BD01}" type="pres">
      <dgm:prSet presAssocID="{8148AEB1-5E42-4EA5-889B-4BC4747FF9AF}" presName="FourNodes_2" presStyleLbl="node1" presStyleIdx="1" presStyleCnt="4">
        <dgm:presLayoutVars>
          <dgm:bulletEnabled val="1"/>
        </dgm:presLayoutVars>
      </dgm:prSet>
      <dgm:spPr/>
    </dgm:pt>
    <dgm:pt modelId="{DA1026DE-CDEB-2647-8B1E-1D257CD545C8}" type="pres">
      <dgm:prSet presAssocID="{8148AEB1-5E42-4EA5-889B-4BC4747FF9AF}" presName="FourNodes_3" presStyleLbl="node1" presStyleIdx="2" presStyleCnt="4">
        <dgm:presLayoutVars>
          <dgm:bulletEnabled val="1"/>
        </dgm:presLayoutVars>
      </dgm:prSet>
      <dgm:spPr/>
    </dgm:pt>
    <dgm:pt modelId="{591180BE-27B3-994F-B6A5-0909CB4F9D65}" type="pres">
      <dgm:prSet presAssocID="{8148AEB1-5E42-4EA5-889B-4BC4747FF9AF}" presName="FourNodes_4" presStyleLbl="node1" presStyleIdx="3" presStyleCnt="4">
        <dgm:presLayoutVars>
          <dgm:bulletEnabled val="1"/>
        </dgm:presLayoutVars>
      </dgm:prSet>
      <dgm:spPr/>
    </dgm:pt>
    <dgm:pt modelId="{EAAF1582-E94D-C64E-A5D4-836B54CADE25}" type="pres">
      <dgm:prSet presAssocID="{8148AEB1-5E42-4EA5-889B-4BC4747FF9AF}" presName="FourConn_1-2" presStyleLbl="fgAccFollowNode1" presStyleIdx="0" presStyleCnt="3">
        <dgm:presLayoutVars>
          <dgm:bulletEnabled val="1"/>
        </dgm:presLayoutVars>
      </dgm:prSet>
      <dgm:spPr/>
    </dgm:pt>
    <dgm:pt modelId="{41419A3A-6940-B14B-A369-2E2355411D4F}" type="pres">
      <dgm:prSet presAssocID="{8148AEB1-5E42-4EA5-889B-4BC4747FF9AF}" presName="FourConn_2-3" presStyleLbl="fgAccFollowNode1" presStyleIdx="1" presStyleCnt="3">
        <dgm:presLayoutVars>
          <dgm:bulletEnabled val="1"/>
        </dgm:presLayoutVars>
      </dgm:prSet>
      <dgm:spPr/>
    </dgm:pt>
    <dgm:pt modelId="{D9F811EA-416D-2F4C-BB19-7C1A3E01E425}" type="pres">
      <dgm:prSet presAssocID="{8148AEB1-5E42-4EA5-889B-4BC4747FF9AF}" presName="FourConn_3-4" presStyleLbl="fgAccFollowNode1" presStyleIdx="2" presStyleCnt="3">
        <dgm:presLayoutVars>
          <dgm:bulletEnabled val="1"/>
        </dgm:presLayoutVars>
      </dgm:prSet>
      <dgm:spPr/>
    </dgm:pt>
    <dgm:pt modelId="{C4276B40-BDDD-4946-9296-96DC60F9296A}" type="pres">
      <dgm:prSet presAssocID="{8148AEB1-5E42-4EA5-889B-4BC4747FF9AF}" presName="FourNodes_1_text" presStyleLbl="node1" presStyleIdx="3" presStyleCnt="4">
        <dgm:presLayoutVars>
          <dgm:bulletEnabled val="1"/>
        </dgm:presLayoutVars>
      </dgm:prSet>
      <dgm:spPr/>
    </dgm:pt>
    <dgm:pt modelId="{662761FF-F40B-5544-8FC1-3FFEA15B82D8}" type="pres">
      <dgm:prSet presAssocID="{8148AEB1-5E42-4EA5-889B-4BC4747FF9AF}" presName="FourNodes_2_text" presStyleLbl="node1" presStyleIdx="3" presStyleCnt="4">
        <dgm:presLayoutVars>
          <dgm:bulletEnabled val="1"/>
        </dgm:presLayoutVars>
      </dgm:prSet>
      <dgm:spPr/>
    </dgm:pt>
    <dgm:pt modelId="{C5534EAE-E460-0C4B-8AE3-56AF074C3989}" type="pres">
      <dgm:prSet presAssocID="{8148AEB1-5E42-4EA5-889B-4BC4747FF9AF}" presName="FourNodes_3_text" presStyleLbl="node1" presStyleIdx="3" presStyleCnt="4">
        <dgm:presLayoutVars>
          <dgm:bulletEnabled val="1"/>
        </dgm:presLayoutVars>
      </dgm:prSet>
      <dgm:spPr/>
    </dgm:pt>
    <dgm:pt modelId="{960C09E5-8BD4-D545-9C55-6A45059323C6}" type="pres">
      <dgm:prSet presAssocID="{8148AEB1-5E42-4EA5-889B-4BC4747FF9A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D84B71E-DF15-4E44-8C8D-DF9B6A0578BD}" type="presOf" srcId="{FB869F56-FAFE-4C4F-89BD-66A2AE0F949A}" destId="{662761FF-F40B-5544-8FC1-3FFEA15B82D8}" srcOrd="1" destOrd="0" presId="urn:microsoft.com/office/officeart/2005/8/layout/vProcess5"/>
    <dgm:cxn modelId="{38B99622-AC44-014F-B41A-752794D22CD1}" type="presOf" srcId="{52F4C12D-79F6-4410-96B6-64C7D7DB024C}" destId="{960C09E5-8BD4-D545-9C55-6A45059323C6}" srcOrd="1" destOrd="0" presId="urn:microsoft.com/office/officeart/2005/8/layout/vProcess5"/>
    <dgm:cxn modelId="{1CC4FB29-09F3-6C43-8514-DFFB67A67C05}" type="presOf" srcId="{CE11D443-5991-42CC-9B3B-2755B71F948E}" destId="{C5534EAE-E460-0C4B-8AE3-56AF074C3989}" srcOrd="1" destOrd="0" presId="urn:microsoft.com/office/officeart/2005/8/layout/vProcess5"/>
    <dgm:cxn modelId="{A628E040-CE22-A24A-B0AD-3A3380857FC4}" type="presOf" srcId="{751C4F01-3022-4017-9F98-48ADEA951F8A}" destId="{33CF03A8-82E3-B64B-86AD-944EBDB941A2}" srcOrd="0" destOrd="0" presId="urn:microsoft.com/office/officeart/2005/8/layout/vProcess5"/>
    <dgm:cxn modelId="{BDF9C64A-7F7D-4BE6-9F86-D5A77A39A02B}" srcId="{8148AEB1-5E42-4EA5-889B-4BC4747FF9AF}" destId="{FB869F56-FAFE-4C4F-89BD-66A2AE0F949A}" srcOrd="1" destOrd="0" parTransId="{2876D8E1-965A-49C4-A6DC-C9883CD8E146}" sibTransId="{1FE26F00-37E3-46CF-B899-6DD4D4FFFDCE}"/>
    <dgm:cxn modelId="{8AAF756B-50DC-4CBF-BB43-73E40AC61053}" srcId="{8148AEB1-5E42-4EA5-889B-4BC4747FF9AF}" destId="{751C4F01-3022-4017-9F98-48ADEA951F8A}" srcOrd="0" destOrd="0" parTransId="{E1001250-BBCA-4A0D-8297-6C58A2C207B9}" sibTransId="{77FE3850-756C-466F-B131-38568F3F0BEE}"/>
    <dgm:cxn modelId="{2FD60F81-302D-2A4A-AB24-F6B43FEEE12F}" type="presOf" srcId="{1FE26F00-37E3-46CF-B899-6DD4D4FFFDCE}" destId="{41419A3A-6940-B14B-A369-2E2355411D4F}" srcOrd="0" destOrd="0" presId="urn:microsoft.com/office/officeart/2005/8/layout/vProcess5"/>
    <dgm:cxn modelId="{94D18F8B-8047-F746-B465-17187EFEFB74}" type="presOf" srcId="{52F4C12D-79F6-4410-96B6-64C7D7DB024C}" destId="{591180BE-27B3-994F-B6A5-0909CB4F9D65}" srcOrd="0" destOrd="0" presId="urn:microsoft.com/office/officeart/2005/8/layout/vProcess5"/>
    <dgm:cxn modelId="{E4CAA59E-FDEF-8F4E-B670-99AE998F257F}" type="presOf" srcId="{CE11D443-5991-42CC-9B3B-2755B71F948E}" destId="{DA1026DE-CDEB-2647-8B1E-1D257CD545C8}" srcOrd="0" destOrd="0" presId="urn:microsoft.com/office/officeart/2005/8/layout/vProcess5"/>
    <dgm:cxn modelId="{E4BD5BB9-E722-4724-AED0-352F9D08AC26}" srcId="{8148AEB1-5E42-4EA5-889B-4BC4747FF9AF}" destId="{CE11D443-5991-42CC-9B3B-2755B71F948E}" srcOrd="2" destOrd="0" parTransId="{BB7E11D1-18C4-46D0-95DE-750CE616A6C3}" sibTransId="{F549670A-09CE-4199-BDE4-9E07401FD812}"/>
    <dgm:cxn modelId="{7E76D0C8-F6FB-3D43-9C70-E5DFFB65724C}" type="presOf" srcId="{F549670A-09CE-4199-BDE4-9E07401FD812}" destId="{D9F811EA-416D-2F4C-BB19-7C1A3E01E425}" srcOrd="0" destOrd="0" presId="urn:microsoft.com/office/officeart/2005/8/layout/vProcess5"/>
    <dgm:cxn modelId="{EFF06FCB-C09C-3744-AECE-D5D5AEF45DE0}" type="presOf" srcId="{8148AEB1-5E42-4EA5-889B-4BC4747FF9AF}" destId="{5FDAC3C2-2052-8548-8885-C2C510FF1E1E}" srcOrd="0" destOrd="0" presId="urn:microsoft.com/office/officeart/2005/8/layout/vProcess5"/>
    <dgm:cxn modelId="{75828DD1-3261-AA4B-B239-38304BDACE13}" type="presOf" srcId="{751C4F01-3022-4017-9F98-48ADEA951F8A}" destId="{C4276B40-BDDD-4946-9296-96DC60F9296A}" srcOrd="1" destOrd="0" presId="urn:microsoft.com/office/officeart/2005/8/layout/vProcess5"/>
    <dgm:cxn modelId="{2052C3DD-9C02-4CE5-B8DA-4CD4FF5B05C4}" srcId="{8148AEB1-5E42-4EA5-889B-4BC4747FF9AF}" destId="{52F4C12D-79F6-4410-96B6-64C7D7DB024C}" srcOrd="3" destOrd="0" parTransId="{8770F554-142A-4E00-AB27-FE19C304F465}" sibTransId="{F427FF87-B5E3-4BF0-A504-7251002B4517}"/>
    <dgm:cxn modelId="{75F467E2-E399-794B-A3EE-BE47E08AB520}" type="presOf" srcId="{77FE3850-756C-466F-B131-38568F3F0BEE}" destId="{EAAF1582-E94D-C64E-A5D4-836B54CADE25}" srcOrd="0" destOrd="0" presId="urn:microsoft.com/office/officeart/2005/8/layout/vProcess5"/>
    <dgm:cxn modelId="{0542FCF8-114D-8348-99AF-887FF1A45CE2}" type="presOf" srcId="{FB869F56-FAFE-4C4F-89BD-66A2AE0F949A}" destId="{611D3515-0E86-D244-87C3-C4DB1AC1BD01}" srcOrd="0" destOrd="0" presId="urn:microsoft.com/office/officeart/2005/8/layout/vProcess5"/>
    <dgm:cxn modelId="{3E905E83-F791-C64F-8FE2-4D27A1026FE0}" type="presParOf" srcId="{5FDAC3C2-2052-8548-8885-C2C510FF1E1E}" destId="{6579E61C-6219-0B40-A0DD-28A5D45D718C}" srcOrd="0" destOrd="0" presId="urn:microsoft.com/office/officeart/2005/8/layout/vProcess5"/>
    <dgm:cxn modelId="{24BAB0BF-A37F-E444-B805-5A4BB8247A69}" type="presParOf" srcId="{5FDAC3C2-2052-8548-8885-C2C510FF1E1E}" destId="{33CF03A8-82E3-B64B-86AD-944EBDB941A2}" srcOrd="1" destOrd="0" presId="urn:microsoft.com/office/officeart/2005/8/layout/vProcess5"/>
    <dgm:cxn modelId="{E9934A10-D8AC-E443-9BD6-993B85DAB1F4}" type="presParOf" srcId="{5FDAC3C2-2052-8548-8885-C2C510FF1E1E}" destId="{611D3515-0E86-D244-87C3-C4DB1AC1BD01}" srcOrd="2" destOrd="0" presId="urn:microsoft.com/office/officeart/2005/8/layout/vProcess5"/>
    <dgm:cxn modelId="{8B95632E-B2BF-1646-B395-D814EEBD8A10}" type="presParOf" srcId="{5FDAC3C2-2052-8548-8885-C2C510FF1E1E}" destId="{DA1026DE-CDEB-2647-8B1E-1D257CD545C8}" srcOrd="3" destOrd="0" presId="urn:microsoft.com/office/officeart/2005/8/layout/vProcess5"/>
    <dgm:cxn modelId="{0EF53C8D-02B8-9646-A45F-ED8ACFC13FE8}" type="presParOf" srcId="{5FDAC3C2-2052-8548-8885-C2C510FF1E1E}" destId="{591180BE-27B3-994F-B6A5-0909CB4F9D65}" srcOrd="4" destOrd="0" presId="urn:microsoft.com/office/officeart/2005/8/layout/vProcess5"/>
    <dgm:cxn modelId="{BBF7B38F-7C79-9E4E-88CF-653963579A76}" type="presParOf" srcId="{5FDAC3C2-2052-8548-8885-C2C510FF1E1E}" destId="{EAAF1582-E94D-C64E-A5D4-836B54CADE25}" srcOrd="5" destOrd="0" presId="urn:microsoft.com/office/officeart/2005/8/layout/vProcess5"/>
    <dgm:cxn modelId="{77C562BF-2D5D-F240-969A-E06313477AAA}" type="presParOf" srcId="{5FDAC3C2-2052-8548-8885-C2C510FF1E1E}" destId="{41419A3A-6940-B14B-A369-2E2355411D4F}" srcOrd="6" destOrd="0" presId="urn:microsoft.com/office/officeart/2005/8/layout/vProcess5"/>
    <dgm:cxn modelId="{39EC31B1-DAD0-5F46-8368-5E6A0412DCA9}" type="presParOf" srcId="{5FDAC3C2-2052-8548-8885-C2C510FF1E1E}" destId="{D9F811EA-416D-2F4C-BB19-7C1A3E01E425}" srcOrd="7" destOrd="0" presId="urn:microsoft.com/office/officeart/2005/8/layout/vProcess5"/>
    <dgm:cxn modelId="{DEB10B50-F331-3049-BAFE-CFB312BF8E7B}" type="presParOf" srcId="{5FDAC3C2-2052-8548-8885-C2C510FF1E1E}" destId="{C4276B40-BDDD-4946-9296-96DC60F9296A}" srcOrd="8" destOrd="0" presId="urn:microsoft.com/office/officeart/2005/8/layout/vProcess5"/>
    <dgm:cxn modelId="{2A9593E0-8A52-DD4A-9A52-126EC9684E45}" type="presParOf" srcId="{5FDAC3C2-2052-8548-8885-C2C510FF1E1E}" destId="{662761FF-F40B-5544-8FC1-3FFEA15B82D8}" srcOrd="9" destOrd="0" presId="urn:microsoft.com/office/officeart/2005/8/layout/vProcess5"/>
    <dgm:cxn modelId="{02856039-625A-8941-B8FF-F1C1163F55E3}" type="presParOf" srcId="{5FDAC3C2-2052-8548-8885-C2C510FF1E1E}" destId="{C5534EAE-E460-0C4B-8AE3-56AF074C3989}" srcOrd="10" destOrd="0" presId="urn:microsoft.com/office/officeart/2005/8/layout/vProcess5"/>
    <dgm:cxn modelId="{78BBCE89-4E5E-D943-9DC8-1693E98D3123}" type="presParOf" srcId="{5FDAC3C2-2052-8548-8885-C2C510FF1E1E}" destId="{960C09E5-8BD4-D545-9C55-6A45059323C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B07D63-0C23-4DB2-BF98-23F147BA7C7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A6BDEB1-9764-46FF-A5FE-6D9FCCD751B5}">
      <dgm:prSet/>
      <dgm:spPr/>
      <dgm:t>
        <a:bodyPr/>
        <a:lstStyle/>
        <a:p>
          <a:r>
            <a:rPr lang="en-US"/>
            <a:t>Have exports and imports risen over time?</a:t>
          </a:r>
        </a:p>
      </dgm:t>
    </dgm:pt>
    <dgm:pt modelId="{32D22548-9947-4AAA-9AE4-29411C32057C}" type="parTrans" cxnId="{A7D617DC-E2E4-435F-9CB7-BB8D7A59C9D4}">
      <dgm:prSet/>
      <dgm:spPr/>
      <dgm:t>
        <a:bodyPr/>
        <a:lstStyle/>
        <a:p>
          <a:endParaRPr lang="en-US"/>
        </a:p>
      </dgm:t>
    </dgm:pt>
    <dgm:pt modelId="{FA555C2B-713A-4D08-955F-25528E806781}" type="sibTrans" cxnId="{A7D617DC-E2E4-435F-9CB7-BB8D7A59C9D4}">
      <dgm:prSet/>
      <dgm:spPr/>
      <dgm:t>
        <a:bodyPr/>
        <a:lstStyle/>
        <a:p>
          <a:endParaRPr lang="en-US"/>
        </a:p>
      </dgm:t>
    </dgm:pt>
    <dgm:pt modelId="{0DDD4E97-1729-4EE8-A093-7856C08378DA}">
      <dgm:prSet/>
      <dgm:spPr/>
      <dgm:t>
        <a:bodyPr/>
        <a:lstStyle/>
        <a:p>
          <a:r>
            <a:rPr lang="en-US"/>
            <a:t>Links between trade volumes and prices to inflation and economic growth.</a:t>
          </a:r>
        </a:p>
      </dgm:t>
    </dgm:pt>
    <dgm:pt modelId="{C5CCA508-26D9-4F92-9FC4-C988E6DEC87A}" type="parTrans" cxnId="{381BC2AC-0716-426B-ADF7-E90EB78A155C}">
      <dgm:prSet/>
      <dgm:spPr/>
      <dgm:t>
        <a:bodyPr/>
        <a:lstStyle/>
        <a:p>
          <a:endParaRPr lang="en-US"/>
        </a:p>
      </dgm:t>
    </dgm:pt>
    <dgm:pt modelId="{04710EF7-EE57-44FB-8412-7C9548FE8366}" type="sibTrans" cxnId="{381BC2AC-0716-426B-ADF7-E90EB78A155C}">
      <dgm:prSet/>
      <dgm:spPr/>
      <dgm:t>
        <a:bodyPr/>
        <a:lstStyle/>
        <a:p>
          <a:endParaRPr lang="en-US"/>
        </a:p>
      </dgm:t>
    </dgm:pt>
    <dgm:pt modelId="{2207CD8B-29F7-4967-AC51-CF939A15AAAC}">
      <dgm:prSet/>
      <dgm:spPr/>
      <dgm:t>
        <a:bodyPr/>
        <a:lstStyle/>
        <a:p>
          <a:r>
            <a:rPr lang="en-US"/>
            <a:t>What are exporters doing to prepare for scale of growth in their coffee trade?</a:t>
          </a:r>
        </a:p>
      </dgm:t>
    </dgm:pt>
    <dgm:pt modelId="{0713A3BB-8F48-45BC-B62A-CE3523D5645E}" type="parTrans" cxnId="{81CD6CFE-CEC7-4C98-A57C-7FE8A10FEFE3}">
      <dgm:prSet/>
      <dgm:spPr/>
      <dgm:t>
        <a:bodyPr/>
        <a:lstStyle/>
        <a:p>
          <a:endParaRPr lang="en-US"/>
        </a:p>
      </dgm:t>
    </dgm:pt>
    <dgm:pt modelId="{A667F0A2-44CF-4102-A071-6B752175BBE4}" type="sibTrans" cxnId="{81CD6CFE-CEC7-4C98-A57C-7FE8A10FEFE3}">
      <dgm:prSet/>
      <dgm:spPr/>
      <dgm:t>
        <a:bodyPr/>
        <a:lstStyle/>
        <a:p>
          <a:endParaRPr lang="en-US"/>
        </a:p>
      </dgm:t>
    </dgm:pt>
    <dgm:pt modelId="{560A040B-EDFD-44B2-9826-4D6546EF049C}">
      <dgm:prSet/>
      <dgm:spPr/>
      <dgm:t>
        <a:bodyPr/>
        <a:lstStyle/>
        <a:p>
          <a:r>
            <a:rPr lang="en-US"/>
            <a:t>Do importers have access to exporters and growers to source coffee for the potential growth in their trade?</a:t>
          </a:r>
        </a:p>
      </dgm:t>
    </dgm:pt>
    <dgm:pt modelId="{84C5B45C-CE33-42BF-B226-6C392C748CEE}" type="parTrans" cxnId="{84408ACB-4D08-4C8B-891E-C64308275B0D}">
      <dgm:prSet/>
      <dgm:spPr/>
      <dgm:t>
        <a:bodyPr/>
        <a:lstStyle/>
        <a:p>
          <a:endParaRPr lang="en-US"/>
        </a:p>
      </dgm:t>
    </dgm:pt>
    <dgm:pt modelId="{5CF0F0E9-097E-4E23-B503-49775E843BA5}" type="sibTrans" cxnId="{84408ACB-4D08-4C8B-891E-C64308275B0D}">
      <dgm:prSet/>
      <dgm:spPr/>
      <dgm:t>
        <a:bodyPr/>
        <a:lstStyle/>
        <a:p>
          <a:endParaRPr lang="en-US"/>
        </a:p>
      </dgm:t>
    </dgm:pt>
    <dgm:pt modelId="{70485552-DCA7-1B43-87AA-703B476098A7}" type="pres">
      <dgm:prSet presAssocID="{43B07D63-0C23-4DB2-BF98-23F147BA7C75}" presName="linear" presStyleCnt="0">
        <dgm:presLayoutVars>
          <dgm:animLvl val="lvl"/>
          <dgm:resizeHandles val="exact"/>
        </dgm:presLayoutVars>
      </dgm:prSet>
      <dgm:spPr/>
    </dgm:pt>
    <dgm:pt modelId="{13BD0471-270D-BB46-BF55-5E2859B576E6}" type="pres">
      <dgm:prSet presAssocID="{3A6BDEB1-9764-46FF-A5FE-6D9FCCD751B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CEF9DDF-C0C4-9D47-8CBD-520E4D58A360}" type="pres">
      <dgm:prSet presAssocID="{FA555C2B-713A-4D08-955F-25528E806781}" presName="spacer" presStyleCnt="0"/>
      <dgm:spPr/>
    </dgm:pt>
    <dgm:pt modelId="{1EE852CD-671A-4643-983F-89F2085B9648}" type="pres">
      <dgm:prSet presAssocID="{0DDD4E97-1729-4EE8-A093-7856C08378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46D57F-A847-6945-AC69-171C629F1DC6}" type="pres">
      <dgm:prSet presAssocID="{04710EF7-EE57-44FB-8412-7C9548FE8366}" presName="spacer" presStyleCnt="0"/>
      <dgm:spPr/>
    </dgm:pt>
    <dgm:pt modelId="{DBC51B70-84B1-7146-8A00-BFB290DDB883}" type="pres">
      <dgm:prSet presAssocID="{2207CD8B-29F7-4967-AC51-CF939A15AAA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519F308-EAFE-C24F-A6B2-1EE27E928E01}" type="pres">
      <dgm:prSet presAssocID="{A667F0A2-44CF-4102-A071-6B752175BBE4}" presName="spacer" presStyleCnt="0"/>
      <dgm:spPr/>
    </dgm:pt>
    <dgm:pt modelId="{E70755C7-AD0E-3445-9E66-96B9C6A4AE1F}" type="pres">
      <dgm:prSet presAssocID="{560A040B-EDFD-44B2-9826-4D6546EF049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AEAD046-6F31-F34F-93B4-C1F9839A630C}" type="presOf" srcId="{0DDD4E97-1729-4EE8-A093-7856C08378DA}" destId="{1EE852CD-671A-4643-983F-89F2085B9648}" srcOrd="0" destOrd="0" presId="urn:microsoft.com/office/officeart/2005/8/layout/vList2"/>
    <dgm:cxn modelId="{274BCBA0-765A-BF4B-AE10-51277F51CA85}" type="presOf" srcId="{560A040B-EDFD-44B2-9826-4D6546EF049C}" destId="{E70755C7-AD0E-3445-9E66-96B9C6A4AE1F}" srcOrd="0" destOrd="0" presId="urn:microsoft.com/office/officeart/2005/8/layout/vList2"/>
    <dgm:cxn modelId="{381BC2AC-0716-426B-ADF7-E90EB78A155C}" srcId="{43B07D63-0C23-4DB2-BF98-23F147BA7C75}" destId="{0DDD4E97-1729-4EE8-A093-7856C08378DA}" srcOrd="1" destOrd="0" parTransId="{C5CCA508-26D9-4F92-9FC4-C988E6DEC87A}" sibTransId="{04710EF7-EE57-44FB-8412-7C9548FE8366}"/>
    <dgm:cxn modelId="{CC6111AE-EE77-2E4F-9C0C-91DA7C701EE3}" type="presOf" srcId="{43B07D63-0C23-4DB2-BF98-23F147BA7C75}" destId="{70485552-DCA7-1B43-87AA-703B476098A7}" srcOrd="0" destOrd="0" presId="urn:microsoft.com/office/officeart/2005/8/layout/vList2"/>
    <dgm:cxn modelId="{84408ACB-4D08-4C8B-891E-C64308275B0D}" srcId="{43B07D63-0C23-4DB2-BF98-23F147BA7C75}" destId="{560A040B-EDFD-44B2-9826-4D6546EF049C}" srcOrd="3" destOrd="0" parTransId="{84C5B45C-CE33-42BF-B226-6C392C748CEE}" sibTransId="{5CF0F0E9-097E-4E23-B503-49775E843BA5}"/>
    <dgm:cxn modelId="{ECDDD2D0-B726-6F41-8981-91A0533E5036}" type="presOf" srcId="{2207CD8B-29F7-4967-AC51-CF939A15AAAC}" destId="{DBC51B70-84B1-7146-8A00-BFB290DDB883}" srcOrd="0" destOrd="0" presId="urn:microsoft.com/office/officeart/2005/8/layout/vList2"/>
    <dgm:cxn modelId="{A7D617DC-E2E4-435F-9CB7-BB8D7A59C9D4}" srcId="{43B07D63-0C23-4DB2-BF98-23F147BA7C75}" destId="{3A6BDEB1-9764-46FF-A5FE-6D9FCCD751B5}" srcOrd="0" destOrd="0" parTransId="{32D22548-9947-4AAA-9AE4-29411C32057C}" sibTransId="{FA555C2B-713A-4D08-955F-25528E806781}"/>
    <dgm:cxn modelId="{81CD6CFE-CEC7-4C98-A57C-7FE8A10FEFE3}" srcId="{43B07D63-0C23-4DB2-BF98-23F147BA7C75}" destId="{2207CD8B-29F7-4967-AC51-CF939A15AAAC}" srcOrd="2" destOrd="0" parTransId="{0713A3BB-8F48-45BC-B62A-CE3523D5645E}" sibTransId="{A667F0A2-44CF-4102-A071-6B752175BBE4}"/>
    <dgm:cxn modelId="{1806D5FE-AEA6-684D-B575-888460C68ABB}" type="presOf" srcId="{3A6BDEB1-9764-46FF-A5FE-6D9FCCD751B5}" destId="{13BD0471-270D-BB46-BF55-5E2859B576E6}" srcOrd="0" destOrd="0" presId="urn:microsoft.com/office/officeart/2005/8/layout/vList2"/>
    <dgm:cxn modelId="{00779DC3-D8B1-ED4A-BB2B-0146798BC2A4}" type="presParOf" srcId="{70485552-DCA7-1B43-87AA-703B476098A7}" destId="{13BD0471-270D-BB46-BF55-5E2859B576E6}" srcOrd="0" destOrd="0" presId="urn:microsoft.com/office/officeart/2005/8/layout/vList2"/>
    <dgm:cxn modelId="{C1B18C7E-2191-8C4F-B4D1-D1CDA2688BFF}" type="presParOf" srcId="{70485552-DCA7-1B43-87AA-703B476098A7}" destId="{4CEF9DDF-C0C4-9D47-8CBD-520E4D58A360}" srcOrd="1" destOrd="0" presId="urn:microsoft.com/office/officeart/2005/8/layout/vList2"/>
    <dgm:cxn modelId="{DFC1E035-CA92-294C-9CB5-12AF0F9AABD4}" type="presParOf" srcId="{70485552-DCA7-1B43-87AA-703B476098A7}" destId="{1EE852CD-671A-4643-983F-89F2085B9648}" srcOrd="2" destOrd="0" presId="urn:microsoft.com/office/officeart/2005/8/layout/vList2"/>
    <dgm:cxn modelId="{F28254CD-7DC2-A649-AD2D-BA5C3851F5F9}" type="presParOf" srcId="{70485552-DCA7-1B43-87AA-703B476098A7}" destId="{5846D57F-A847-6945-AC69-171C629F1DC6}" srcOrd="3" destOrd="0" presId="urn:microsoft.com/office/officeart/2005/8/layout/vList2"/>
    <dgm:cxn modelId="{1A154D70-1524-2C4F-911E-039BD335F179}" type="presParOf" srcId="{70485552-DCA7-1B43-87AA-703B476098A7}" destId="{DBC51B70-84B1-7146-8A00-BFB290DDB883}" srcOrd="4" destOrd="0" presId="urn:microsoft.com/office/officeart/2005/8/layout/vList2"/>
    <dgm:cxn modelId="{4497E7B5-48D4-3247-9521-2B8AA11EE39F}" type="presParOf" srcId="{70485552-DCA7-1B43-87AA-703B476098A7}" destId="{E519F308-EAFE-C24F-A6B2-1EE27E928E01}" srcOrd="5" destOrd="0" presId="urn:microsoft.com/office/officeart/2005/8/layout/vList2"/>
    <dgm:cxn modelId="{59A495E6-92B8-A544-A310-97CD20F15484}" type="presParOf" srcId="{70485552-DCA7-1B43-87AA-703B476098A7}" destId="{E70755C7-AD0E-3445-9E66-96B9C6A4AE1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F03A8-82E3-B64B-86AD-944EBDB941A2}">
      <dsp:nvSpPr>
        <dsp:cNvPr id="0" name=""/>
        <dsp:cNvSpPr/>
      </dsp:nvSpPr>
      <dsp:spPr>
        <a:xfrm>
          <a:off x="0" y="0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The number of </a:t>
          </a:r>
          <a:r>
            <a:rPr lang="en-AU" sz="1900" b="0" kern="1200" dirty="0"/>
            <a:t>countries producing (exporting) coffee and what volume?	</a:t>
          </a:r>
          <a:endParaRPr lang="en-US" sz="1900" kern="1200" dirty="0"/>
        </a:p>
      </dsp:txBody>
      <dsp:txXfrm>
        <a:off x="22351" y="22351"/>
        <a:ext cx="7984280" cy="718409"/>
      </dsp:txXfrm>
    </dsp:sp>
    <dsp:sp modelId="{611D3515-0E86-D244-87C3-C4DB1AC1BD01}">
      <dsp:nvSpPr>
        <dsp:cNvPr id="0" name=""/>
        <dsp:cNvSpPr/>
      </dsp:nvSpPr>
      <dsp:spPr>
        <a:xfrm>
          <a:off x="743048" y="901859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2564293"/>
            <a:satOff val="2735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The number of </a:t>
          </a:r>
          <a:r>
            <a:rPr lang="en-AU" sz="1900" b="0" kern="1200" dirty="0"/>
            <a:t>countries buying (importing) coffee and what volume?</a:t>
          </a:r>
          <a:endParaRPr lang="en-US" sz="1900" kern="1200" dirty="0"/>
        </a:p>
      </dsp:txBody>
      <dsp:txXfrm>
        <a:off x="765399" y="924210"/>
        <a:ext cx="7588447" cy="718409"/>
      </dsp:txXfrm>
    </dsp:sp>
    <dsp:sp modelId="{DA1026DE-CDEB-2647-8B1E-1D257CD545C8}">
      <dsp:nvSpPr>
        <dsp:cNvPr id="0" name=""/>
        <dsp:cNvSpPr/>
      </dsp:nvSpPr>
      <dsp:spPr>
        <a:xfrm>
          <a:off x="1475006" y="1803718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5128586"/>
            <a:satOff val="5470"/>
            <a:lumOff val="17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Price paid to growers.</a:t>
          </a:r>
          <a:endParaRPr lang="en-US" sz="1900" kern="1200" dirty="0"/>
        </a:p>
      </dsp:txBody>
      <dsp:txXfrm>
        <a:off x="1497357" y="1826069"/>
        <a:ext cx="7599537" cy="718409"/>
      </dsp:txXfrm>
    </dsp:sp>
    <dsp:sp modelId="{591180BE-27B3-994F-B6A5-0909CB4F9D65}">
      <dsp:nvSpPr>
        <dsp:cNvPr id="0" name=""/>
        <dsp:cNvSpPr/>
      </dsp:nvSpPr>
      <dsp:spPr>
        <a:xfrm>
          <a:off x="2218055" y="2705578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b="0" kern="1200" dirty="0"/>
            <a:t>Retail price.	</a:t>
          </a:r>
          <a:endParaRPr lang="en-US" sz="1900" kern="1200" dirty="0"/>
        </a:p>
      </dsp:txBody>
      <dsp:txXfrm>
        <a:off x="2240406" y="2727929"/>
        <a:ext cx="7588447" cy="718409"/>
      </dsp:txXfrm>
    </dsp:sp>
    <dsp:sp modelId="{EAAF1582-E94D-C64E-A5D4-836B54CADE25}">
      <dsp:nvSpPr>
        <dsp:cNvPr id="0" name=""/>
        <dsp:cNvSpPr/>
      </dsp:nvSpPr>
      <dsp:spPr>
        <a:xfrm>
          <a:off x="8376198" y="584474"/>
          <a:ext cx="496022" cy="496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487803" y="584474"/>
        <a:ext cx="272812" cy="373257"/>
      </dsp:txXfrm>
    </dsp:sp>
    <dsp:sp modelId="{41419A3A-6940-B14B-A369-2E2355411D4F}">
      <dsp:nvSpPr>
        <dsp:cNvPr id="0" name=""/>
        <dsp:cNvSpPr/>
      </dsp:nvSpPr>
      <dsp:spPr>
        <a:xfrm>
          <a:off x="9119246" y="1486333"/>
          <a:ext cx="496022" cy="496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023077"/>
            <a:satOff val="7106"/>
            <a:lumOff val="65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023077"/>
              <a:satOff val="7106"/>
              <a:lumOff val="6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230851" y="1486333"/>
        <a:ext cx="272812" cy="373257"/>
      </dsp:txXfrm>
    </dsp:sp>
    <dsp:sp modelId="{D9F811EA-416D-2F4C-BB19-7C1A3E01E425}">
      <dsp:nvSpPr>
        <dsp:cNvPr id="0" name=""/>
        <dsp:cNvSpPr/>
      </dsp:nvSpPr>
      <dsp:spPr>
        <a:xfrm>
          <a:off x="9851204" y="2388193"/>
          <a:ext cx="496022" cy="496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8046153"/>
            <a:satOff val="14212"/>
            <a:lumOff val="130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046153"/>
              <a:satOff val="14212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62809" y="2388193"/>
        <a:ext cx="272812" cy="373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D0471-270D-BB46-BF55-5E2859B576E6}">
      <dsp:nvSpPr>
        <dsp:cNvPr id="0" name=""/>
        <dsp:cNvSpPr/>
      </dsp:nvSpPr>
      <dsp:spPr>
        <a:xfrm>
          <a:off x="0" y="29195"/>
          <a:ext cx="6373813" cy="13734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Have exports and imports risen over time?</a:t>
          </a:r>
        </a:p>
      </dsp:txBody>
      <dsp:txXfrm>
        <a:off x="67045" y="96240"/>
        <a:ext cx="6239723" cy="1239334"/>
      </dsp:txXfrm>
    </dsp:sp>
    <dsp:sp modelId="{1EE852CD-671A-4643-983F-89F2085B9648}">
      <dsp:nvSpPr>
        <dsp:cNvPr id="0" name=""/>
        <dsp:cNvSpPr/>
      </dsp:nvSpPr>
      <dsp:spPr>
        <a:xfrm>
          <a:off x="0" y="1471740"/>
          <a:ext cx="6373813" cy="1373424"/>
        </a:xfrm>
        <a:prstGeom prst="roundRect">
          <a:avLst/>
        </a:prstGeom>
        <a:solidFill>
          <a:schemeClr val="accent2">
            <a:hueOff val="2564293"/>
            <a:satOff val="2735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Links between trade volumes and prices to inflation and economic growth.</a:t>
          </a:r>
        </a:p>
      </dsp:txBody>
      <dsp:txXfrm>
        <a:off x="67045" y="1538785"/>
        <a:ext cx="6239723" cy="1239334"/>
      </dsp:txXfrm>
    </dsp:sp>
    <dsp:sp modelId="{DBC51B70-84B1-7146-8A00-BFB290DDB883}">
      <dsp:nvSpPr>
        <dsp:cNvPr id="0" name=""/>
        <dsp:cNvSpPr/>
      </dsp:nvSpPr>
      <dsp:spPr>
        <a:xfrm>
          <a:off x="0" y="2914285"/>
          <a:ext cx="6373813" cy="1373424"/>
        </a:xfrm>
        <a:prstGeom prst="roundRect">
          <a:avLst/>
        </a:prstGeom>
        <a:solidFill>
          <a:schemeClr val="accent2">
            <a:hueOff val="5128586"/>
            <a:satOff val="5470"/>
            <a:lumOff val="17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 are exporters doing to prepare for scale of growth in their coffee trade?</a:t>
          </a:r>
        </a:p>
      </dsp:txBody>
      <dsp:txXfrm>
        <a:off x="67045" y="2981330"/>
        <a:ext cx="6239723" cy="1239334"/>
      </dsp:txXfrm>
    </dsp:sp>
    <dsp:sp modelId="{E70755C7-AD0E-3445-9E66-96B9C6A4AE1F}">
      <dsp:nvSpPr>
        <dsp:cNvPr id="0" name=""/>
        <dsp:cNvSpPr/>
      </dsp:nvSpPr>
      <dsp:spPr>
        <a:xfrm>
          <a:off x="0" y="4356829"/>
          <a:ext cx="6373813" cy="1373424"/>
        </a:xfrm>
        <a:prstGeom prst="round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 importers have access to exporters and growers to source coffee for the potential growth in their trade?</a:t>
          </a:r>
        </a:p>
      </dsp:txBody>
      <dsp:txXfrm>
        <a:off x="67045" y="4423874"/>
        <a:ext cx="6239723" cy="1239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C3B0F-77AE-0148-98E3-F3DA03C44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04525-4EEA-034E-87D8-6C0CC8F0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8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te_dumlao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zUNs99PGDg0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Photo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AU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unsplash.com</a:t>
            </a:r>
            <a:r>
              <a:rPr lang="en-AU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/@</a:t>
            </a:r>
            <a:r>
              <a:rPr lang="en-AU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nate_Dumlao</a:t>
            </a:r>
            <a:endParaRPr lang="en-AU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Nathan Dumlao</a:t>
            </a:r>
            <a:r>
              <a:rPr lang="en-AU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AU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unsplash.com</a:t>
            </a:r>
            <a:r>
              <a:rPr lang="en-AU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/photos/zUNs99PGDg0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nathan-dumlao-Y3AqmbmtLQI-unsplash.jpg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Photo by </a:t>
            </a:r>
            <a:r>
              <a:rPr lang="en-AU" dirty="0">
                <a:hlinkClick r:id="rId3"/>
              </a:rPr>
              <a:t>Nathan Dumlao</a:t>
            </a:r>
            <a:r>
              <a:rPr lang="en-AU" dirty="0"/>
              <a:t> on </a:t>
            </a:r>
            <a:r>
              <a:rPr lang="en-AU" dirty="0">
                <a:hlinkClick r:id="rId4"/>
              </a:rPr>
              <a:t>Unsplash</a:t>
            </a:r>
            <a:r>
              <a:rPr lang="en-AU" dirty="0"/>
              <a:t> </a:t>
            </a:r>
            <a:endParaRPr lang="en-AU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2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parts to this data story.	 1990-2019, but more about the data later.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Exports (55 countries)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Imports (35 countries)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Countries, continents, volume in Thousand 60kg bags, Information derived from monthly reports.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Price paid to growers (62 countries)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 cents/</a:t>
            </a:r>
            <a:r>
              <a:rPr lang="en-US" dirty="0" err="1"/>
              <a:t>lb</a:t>
            </a:r>
            <a:r>
              <a:rPr lang="en-US" dirty="0"/>
              <a:t> as an annual average. (Keep in mind that 60kg is 132.277 pounds i.e. 1 kg = 2.20462 pounds)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Avg price paid to to grower at farmgate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OR min price guaranteed by the gov to the grower by form and weight reported in the national currency in which the coffee is purchased, converted to US cents/lb.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Coffee-type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Colombian Mild(27/62 countries)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Other </a:t>
            </a:r>
            <a:r>
              <a:rPr lang="en-US" dirty="0" err="1"/>
              <a:t>milds</a:t>
            </a:r>
            <a:r>
              <a:rPr lang="en-US" dirty="0"/>
              <a:t>(27/62 countries)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Brazilian Naturals(27/62 countries)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err="1"/>
              <a:t>Robustas</a:t>
            </a:r>
            <a:r>
              <a:rPr lang="en-US" dirty="0"/>
              <a:t>(27/62 countries)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Retail price (28 countries)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(Global price of coffee)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 $/</a:t>
            </a:r>
            <a:r>
              <a:rPr lang="en-US" dirty="0" err="1"/>
              <a:t>lb</a:t>
            </a:r>
            <a:r>
              <a:rPr lang="en-US" dirty="0"/>
              <a:t> as an annual average.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Price paid by consumer to commercial distributor outlet.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68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Who is our target audience?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Question for the audience - When budgets are tight do we spend less on coffee?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Discuss What affects the price of coffee. See image in SLACK that Cindy researched.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Coffee as a discretionary item. Inflation and low economic growth, consumers buying less.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Supply factors affecting price(as a commodity) e.g. climate, inventories, supply chain disruptions, no of producing countries, investment.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Demand.</a:t>
            </a: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7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Started with a Kaggle website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AU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www.kaggle.com</a:t>
            </a: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/datasets/michals22/</a:t>
            </a:r>
            <a:r>
              <a:rPr lang="en-AU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coffee-dataset?select</a:t>
            </a: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AU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Coffee_domestic_consumption.csv</a:t>
            </a:r>
            <a:endParaRPr lang="en-AU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  <a:p>
            <a:r>
              <a:rPr lang="en-US" dirty="0"/>
              <a:t>Then found the International Coffee Organization, selected 4 excel spreadsheets of historical data.</a:t>
            </a:r>
          </a:p>
          <a:p>
            <a:r>
              <a:rPr lang="en-US" dirty="0"/>
              <a:t>View of original data source to cleaned csv.</a:t>
            </a:r>
          </a:p>
          <a:p>
            <a:r>
              <a:rPr lang="en-US" dirty="0"/>
              <a:t>Numerous blank rows, subtitles for regions in rows, coffee type columns. </a:t>
            </a:r>
          </a:p>
          <a:p>
            <a:r>
              <a:rPr lang="en-US" dirty="0"/>
              <a:t>Tried this in python and then excel.</a:t>
            </a:r>
          </a:p>
          <a:p>
            <a:r>
              <a:rPr lang="en-US" dirty="0"/>
              <a:t>A lot of null values, but still relevant or insightful to the story.</a:t>
            </a:r>
          </a:p>
          <a:p>
            <a:r>
              <a:rPr lang="en-US" dirty="0"/>
              <a:t>Csv’s in cleaned resources folder.</a:t>
            </a:r>
          </a:p>
          <a:p>
            <a:endParaRPr lang="en-US" dirty="0"/>
          </a:p>
          <a:p>
            <a:r>
              <a:rPr lang="en-US" dirty="0"/>
              <a:t>Photo</a:t>
            </a:r>
          </a:p>
          <a:p>
            <a:r>
              <a:rPr lang="en-US" dirty="0"/>
              <a:t>https://</a:t>
            </a:r>
            <a:r>
              <a:rPr lang="en-US" dirty="0" err="1"/>
              <a:t>www.dreamstime.com</a:t>
            </a:r>
            <a:r>
              <a:rPr lang="en-US" dirty="0"/>
              <a:t>/photos-images/</a:t>
            </a:r>
            <a:r>
              <a:rPr lang="en-US" dirty="0" err="1"/>
              <a:t>coffee.html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25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Pivoted tables (thousand of rows e.g. country 1990, country 1991 to 2019, then next country, next csv…..crazy idea)</a:t>
            </a:r>
          </a:p>
          <a:p>
            <a:r>
              <a:rPr lang="en-US" dirty="0"/>
              <a:t>Unpivoted tables so that one row was a dictionary for a country, with </a:t>
            </a:r>
            <a:r>
              <a:rPr lang="en-US" dirty="0" err="1"/>
              <a:t>key:value</a:t>
            </a:r>
            <a:r>
              <a:rPr lang="en-US" dirty="0"/>
              <a:t> pairs being </a:t>
            </a:r>
            <a:r>
              <a:rPr lang="en-US" dirty="0" err="1"/>
              <a:t>Year:value</a:t>
            </a:r>
            <a:r>
              <a:rPr lang="en-US" dirty="0"/>
              <a:t> (volume or price) API data links.</a:t>
            </a:r>
          </a:p>
          <a:p>
            <a:r>
              <a:rPr lang="en-US" dirty="0"/>
              <a:t>Also, experimented with joins of 4 tables to create 1 file for the API.</a:t>
            </a:r>
          </a:p>
          <a:p>
            <a:endParaRPr lang="en-US" dirty="0"/>
          </a:p>
          <a:p>
            <a:r>
              <a:rPr lang="en-US" dirty="0"/>
              <a:t>Created a database.</a:t>
            </a:r>
          </a:p>
          <a:p>
            <a:r>
              <a:rPr lang="en-US" dirty="0"/>
              <a:t>Experimented with </a:t>
            </a:r>
            <a:r>
              <a:rPr lang="en-US" dirty="0" err="1"/>
              <a:t>Mongodb</a:t>
            </a:r>
            <a:r>
              <a:rPr lang="en-US" dirty="0"/>
              <a:t>.</a:t>
            </a:r>
          </a:p>
          <a:p>
            <a:r>
              <a:rPr lang="en-US" dirty="0"/>
              <a:t>Switched to SQL.</a:t>
            </a:r>
          </a:p>
          <a:p>
            <a:endParaRPr lang="en-US" dirty="0"/>
          </a:p>
          <a:p>
            <a:r>
              <a:rPr lang="en-US" dirty="0"/>
              <a:t>Had difficulty in setting up Flask API in </a:t>
            </a:r>
            <a:r>
              <a:rPr lang="en-US" dirty="0" err="1"/>
              <a:t>app.py</a:t>
            </a:r>
            <a:endParaRPr lang="en-US" dirty="0"/>
          </a:p>
          <a:p>
            <a:r>
              <a:rPr lang="en-US" dirty="0"/>
              <a:t>Had to use username and password to coffee database in </a:t>
            </a:r>
            <a:r>
              <a:rPr lang="en-US" dirty="0" err="1"/>
              <a:t>postgressql</a:t>
            </a:r>
            <a:r>
              <a:rPr lang="en-US" dirty="0"/>
              <a:t>. Very new concept.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wasn’t able to select/connect data using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Base = 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automap_base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Base.prepare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autoload_with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=engine)</a:t>
            </a:r>
            <a:r>
              <a:rPr lang="en-AU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so no references to tables 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Coffee = 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Base.classes.coffee</a:t>
            </a:r>
            <a:endParaRPr lang="en-AU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Hence had written 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app.py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syntax using this methodology with no return in python experiment.</a:t>
            </a:r>
          </a:p>
          <a:p>
            <a:endParaRPr lang="en-AU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Changed to reading </a:t>
            </a:r>
            <a:r>
              <a:rPr lang="en-AU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sql</a:t>
            </a:r>
            <a:r>
              <a:rPr lang="en-AU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AU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4525-4EEA-034E-87D8-6C0CC8F085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9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April 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649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April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4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April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1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April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52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April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5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April 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April 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7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April 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672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April 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06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April 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2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April 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5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April 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5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spc="22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 spc="1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 spc="1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 spc="1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 spc="1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 spc="1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.org/new_historical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5D828-D5BD-BFD8-67C8-D8D503BA6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549275"/>
            <a:ext cx="6658829" cy="1982910"/>
          </a:xfrm>
        </p:spPr>
        <p:txBody>
          <a:bodyPr anchor="b">
            <a:normAutofit/>
          </a:bodyPr>
          <a:lstStyle/>
          <a:p>
            <a:r>
              <a:rPr lang="en-US" sz="5400" dirty="0"/>
              <a:t>Global Coffee Trade </a:t>
            </a:r>
            <a:br>
              <a:rPr lang="en-US" sz="54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17439-F740-4EDC-7DAD-7BE0EBBDA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5171202"/>
            <a:ext cx="5437187" cy="9216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Cindy Wong &amp; Sandra Botica</a:t>
            </a:r>
          </a:p>
        </p:txBody>
      </p: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6A0819A7-2782-AEA3-E4FB-332AB8ADF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17" r="-2" b="1943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4B88-BEC7-2816-0A1A-5999E66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0" dirty="0"/>
              <a:t>Retail price.</a:t>
            </a:r>
            <a:br>
              <a:rPr lang="en-GB" dirty="0"/>
            </a:br>
            <a:endParaRPr lang="en-US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6CA7A205-DCBD-7F49-7AC9-3FF4E7252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863" y="2112963"/>
            <a:ext cx="8528275" cy="3979862"/>
          </a:xfrm>
        </p:spPr>
      </p:pic>
    </p:spTree>
    <p:extLst>
      <p:ext uri="{BB962C8B-B14F-4D97-AF65-F5344CB8AC3E}">
        <p14:creationId xmlns:p14="http://schemas.microsoft.com/office/powerpoint/2010/main" val="52077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58561AB-6BEF-2760-3758-36DD9222B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461" y="1"/>
            <a:ext cx="8011078" cy="6308724"/>
          </a:xfrm>
          <a:custGeom>
            <a:avLst/>
            <a:gdLst/>
            <a:ahLst/>
            <a:cxnLst/>
            <a:rect l="l" t="t" r="r" b="b"/>
            <a:pathLst>
              <a:path w="12192000" h="6308724">
                <a:moveTo>
                  <a:pt x="0" y="0"/>
                </a:moveTo>
                <a:lnTo>
                  <a:pt x="12192000" y="0"/>
                </a:lnTo>
                <a:lnTo>
                  <a:pt x="12192000" y="6308724"/>
                </a:lnTo>
                <a:lnTo>
                  <a:pt x="0" y="6308724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89A443-F4FA-43F4-9F47-CCCBDB13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8B383-A735-CEC8-7D9D-F94BD06F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3" y="866060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281337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91ED3-799F-5C5D-DC99-736308FC4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49" b="938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82CA7-53C9-FB19-8F47-8B7A823FE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Initial Story &amp; Questions that arose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up, coffee, table, plant&#10;&#10;Description automatically generated">
            <a:extLst>
              <a:ext uri="{FF2B5EF4-FFF2-40B4-BE49-F238E27FC236}">
                <a16:creationId xmlns:a16="http://schemas.microsoft.com/office/drawing/2014/main" id="{F282D7B1-6CEE-730B-EA04-E3B599E91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51" b="22402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179CE-B992-530B-6946-C633C096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&amp; Questions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7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BCBF6-64EE-D0F4-6591-7D94DEE2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Data Story			</a:t>
            </a:r>
            <a:br>
              <a:rPr lang="en-AU" sz="3400" b="0">
                <a:effectLst/>
                <a:latin typeface="Sitka Heading" pitchFamily="2" charset="0"/>
              </a:rPr>
            </a:br>
            <a:endParaRPr lang="en-US" sz="340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553D9D6-60CA-2623-BDDF-C203FC31C7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864315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050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14374-8ADA-6994-D2BF-DD77E7F2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Data Story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AEAEFF-A911-2C8C-4B60-B410C7F673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119222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79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CF2C5-3665-36BB-A767-5A2899EA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6447E-6A8C-DA5E-8820-2DFE5838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096405"/>
            <a:ext cx="4673351" cy="29964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1600" b="0" dirty="0">
                <a:effectLst/>
                <a:latin typeface="Sitka Heading" pitchFamily="2" charset="0"/>
              </a:rPr>
              <a:t>International Coffee Organization</a:t>
            </a:r>
          </a:p>
          <a:p>
            <a:pPr marL="0" indent="0">
              <a:buNone/>
            </a:pPr>
            <a:r>
              <a:rPr lang="en-AU" sz="1600" dirty="0">
                <a:latin typeface="Sitka Heading" pitchFamily="2" charset="0"/>
              </a:rPr>
              <a:t>Historical Data on the Global Coffee Trade</a:t>
            </a:r>
            <a:endParaRPr lang="en-AU" sz="1600" b="0" dirty="0">
              <a:effectLst/>
              <a:latin typeface="Sitka Heading" pitchFamily="2" charset="0"/>
            </a:endParaRPr>
          </a:p>
          <a:p>
            <a:pPr marL="0" indent="0">
              <a:buNone/>
            </a:pPr>
            <a:r>
              <a:rPr lang="en-AU" sz="1600" b="0" dirty="0">
                <a:effectLst/>
                <a:latin typeface="Sitka Heading" pitchFamily="2" charset="0"/>
                <a:hlinkClick r:id="rId3"/>
              </a:rPr>
              <a:t>https://www.ico.org/new_historical.asp</a:t>
            </a:r>
            <a:endParaRPr lang="en-AU" sz="1600" b="0" dirty="0">
              <a:effectLst/>
              <a:latin typeface="Sitka Heading" pitchFamily="2" charset="0"/>
            </a:endParaRPr>
          </a:p>
          <a:p>
            <a:pPr marL="0" indent="0">
              <a:buNone/>
            </a:pPr>
            <a:endParaRPr lang="en-AU" sz="1600" dirty="0">
              <a:latin typeface="Sitka Heading" pitchFamily="2" charset="0"/>
            </a:endParaRPr>
          </a:p>
          <a:p>
            <a:pPr marL="0" indent="0">
              <a:buNone/>
            </a:pPr>
            <a:endParaRPr lang="en-AU" sz="1600" b="0" dirty="0">
              <a:effectLst/>
              <a:latin typeface="Sitka Heading" pitchFamily="2" charset="0"/>
            </a:endParaRPr>
          </a:p>
          <a:p>
            <a:pPr marL="0" indent="0">
              <a:buNone/>
            </a:pPr>
            <a:endParaRPr lang="en-AU" sz="1600" b="0" dirty="0">
              <a:effectLst/>
              <a:latin typeface="Sitka Heading" pitchFamily="2" charset="0"/>
            </a:endParaRPr>
          </a:p>
          <a:p>
            <a:endParaRPr lang="en-US" sz="1600" dirty="0"/>
          </a:p>
        </p:txBody>
      </p:sp>
      <p:pic>
        <p:nvPicPr>
          <p:cNvPr id="5" name="Picture 4" descr="A picture containing indoor, kitchenware, plant, coffee mill&#10;&#10;Description automatically generated">
            <a:extLst>
              <a:ext uri="{FF2B5EF4-FFF2-40B4-BE49-F238E27FC236}">
                <a16:creationId xmlns:a16="http://schemas.microsoft.com/office/drawing/2014/main" id="{CE858DFA-B9C0-65F6-A613-5F4C34C3D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75" r="9373" b="-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7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D9E68-020A-A61D-A4A7-4C0E1C84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Database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8DAFA05-6B35-B8D5-352F-4A2790D54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71963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36" name="Oval 28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EBB3-69FB-5985-FD29-5E7A7C4F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4508500"/>
            <a:ext cx="6373813" cy="1726045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QUICK DBD</a:t>
            </a:r>
          </a:p>
          <a:p>
            <a:pPr>
              <a:lnSpc>
                <a:spcPct val="100000"/>
              </a:lnSpc>
            </a:pPr>
            <a:r>
              <a:rPr lang="en-US" dirty="0"/>
              <a:t>Export PostgreSQL</a:t>
            </a:r>
          </a:p>
          <a:p>
            <a:pPr>
              <a:lnSpc>
                <a:spcPct val="100000"/>
              </a:lnSpc>
            </a:pPr>
            <a:r>
              <a:rPr lang="en-US" dirty="0"/>
              <a:t>pgAdmin4</a:t>
            </a:r>
          </a:p>
          <a:p>
            <a:pPr>
              <a:lnSpc>
                <a:spcPct val="100000"/>
              </a:lnSpc>
            </a:pPr>
            <a:r>
              <a:rPr lang="en-US" dirty="0"/>
              <a:t>Created 4 tables, import data from Resources files</a:t>
            </a:r>
          </a:p>
          <a:p>
            <a:pPr>
              <a:lnSpc>
                <a:spcPct val="100000"/>
              </a:lnSpc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671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CC268-CAD6-C510-434A-7F2D3D67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508500"/>
            <a:ext cx="5240337" cy="156295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Python Flask API &amp; </a:t>
            </a:r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3831BB1-D938-236C-6EDF-C40EB63C8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30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0A355-8CFC-FA2C-0680-0074D9D39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4508500"/>
            <a:ext cx="5240338" cy="1562959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app.py</a:t>
            </a:r>
            <a:endParaRPr lang="en-US" sz="1600" dirty="0"/>
          </a:p>
          <a:p>
            <a:r>
              <a:rPr lang="en-US" sz="1600" dirty="0" err="1"/>
              <a:t>index.html</a:t>
            </a:r>
            <a:endParaRPr lang="en-US" sz="1600" dirty="0"/>
          </a:p>
          <a:p>
            <a:r>
              <a:rPr lang="en-US" sz="1600" dirty="0" err="1"/>
              <a:t>javaScript</a:t>
            </a:r>
            <a:r>
              <a:rPr lang="en-US" sz="1600" dirty="0"/>
              <a:t>, </a:t>
            </a:r>
            <a:r>
              <a:rPr lang="en-US" sz="1600" dirty="0" err="1"/>
              <a:t>css</a:t>
            </a:r>
            <a:r>
              <a:rPr lang="en-US" sz="1600" dirty="0"/>
              <a:t>, html</a:t>
            </a:r>
          </a:p>
        </p:txBody>
      </p:sp>
      <p:pic>
        <p:nvPicPr>
          <p:cNvPr id="7" name="Picture 6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3E877EDE-2C70-D515-E5B2-90C58DF2C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269" y="883089"/>
            <a:ext cx="2400300" cy="58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B024-1BC5-61E6-1C22-1BD54736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number of </a:t>
            </a:r>
            <a:r>
              <a:rPr lang="en-AU" b="0" dirty="0"/>
              <a:t>countries producing (exporting) coffee and what volume?</a:t>
            </a:r>
            <a:br>
              <a:rPr lang="en-GB" dirty="0"/>
            </a:br>
            <a:endParaRPr lang="en-US" dirty="0"/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01211D6-1835-4D47-009E-FF650A17A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863" y="2112963"/>
            <a:ext cx="8528275" cy="3979862"/>
          </a:xfrm>
        </p:spPr>
      </p:pic>
    </p:spTree>
    <p:extLst>
      <p:ext uri="{BB962C8B-B14F-4D97-AF65-F5344CB8AC3E}">
        <p14:creationId xmlns:p14="http://schemas.microsoft.com/office/powerpoint/2010/main" val="276106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72CF-EDCE-1F56-5F03-5753A9FA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The number of </a:t>
            </a:r>
            <a:r>
              <a:rPr lang="en-AU" b="0" dirty="0"/>
              <a:t>countries buying (importing) coffee and what volume?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EDD1765-D793-AF17-41EE-C1EA2ECB2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863" y="2112963"/>
            <a:ext cx="8528275" cy="3979862"/>
          </a:xfrm>
        </p:spPr>
      </p:pic>
    </p:spTree>
    <p:extLst>
      <p:ext uri="{BB962C8B-B14F-4D97-AF65-F5344CB8AC3E}">
        <p14:creationId xmlns:p14="http://schemas.microsoft.com/office/powerpoint/2010/main" val="404595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232D-3E2A-B996-8BBA-979988E4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Price paid to growers.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7E0DD3F-8CBC-D24E-A9E5-9535D937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863" y="2112963"/>
            <a:ext cx="8528275" cy="3979862"/>
          </a:xfrm>
        </p:spPr>
      </p:pic>
    </p:spTree>
    <p:extLst>
      <p:ext uri="{BB962C8B-B14F-4D97-AF65-F5344CB8AC3E}">
        <p14:creationId xmlns:p14="http://schemas.microsoft.com/office/powerpoint/2010/main" val="225479182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788</Words>
  <Application>Microsoft Macintosh PowerPoint</Application>
  <PresentationFormat>Widescreen</PresentationFormat>
  <Paragraphs>106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Menlo</vt:lpstr>
      <vt:lpstr>Sitka Heading</vt:lpstr>
      <vt:lpstr>Source Sans Pro</vt:lpstr>
      <vt:lpstr>3DFloatVTI</vt:lpstr>
      <vt:lpstr>Global Coffee Trade  </vt:lpstr>
      <vt:lpstr>Data Story    </vt:lpstr>
      <vt:lpstr>Data Story</vt:lpstr>
      <vt:lpstr>Data Source</vt:lpstr>
      <vt:lpstr>Database </vt:lpstr>
      <vt:lpstr>Python Flask API &amp; Plotly</vt:lpstr>
      <vt:lpstr>The number of countries producing (exporting) coffee and what volume? </vt:lpstr>
      <vt:lpstr>The number of countries buying (importing) coffee and what volume? </vt:lpstr>
      <vt:lpstr>Price paid to growers. </vt:lpstr>
      <vt:lpstr>Retail price. </vt:lpstr>
      <vt:lpstr>Comparison</vt:lpstr>
      <vt:lpstr>Initial Story &amp; Questions that arose</vt:lpstr>
      <vt:lpstr>Conclusion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Coffee Trade  </dc:title>
  <dc:creator>Sandra Botica</dc:creator>
  <cp:lastModifiedBy>Sandra Botica</cp:lastModifiedBy>
  <cp:revision>1</cp:revision>
  <dcterms:created xsi:type="dcterms:W3CDTF">2023-04-08T12:06:33Z</dcterms:created>
  <dcterms:modified xsi:type="dcterms:W3CDTF">2023-04-08T15:04:39Z</dcterms:modified>
</cp:coreProperties>
</file>